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3" r:id="rId2"/>
    <p:sldId id="330" r:id="rId3"/>
    <p:sldId id="331" r:id="rId4"/>
    <p:sldId id="332" r:id="rId5"/>
    <p:sldId id="335" r:id="rId6"/>
    <p:sldId id="336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458BA-6E8B-46A0-BA40-903A90FD11BC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FDEFD-DD50-4977-B3E6-25156CE73FF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6021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6796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929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3072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459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9003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>
          <a:extLst>
            <a:ext uri="{FF2B5EF4-FFF2-40B4-BE49-F238E27FC236}">
              <a16:creationId xmlns:a16="http://schemas.microsoft.com/office/drawing/2014/main" id="{1C8C75B0-82D1-0A0A-1D1F-433F57701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dee12cb1_0_163:notes">
            <a:extLst>
              <a:ext uri="{FF2B5EF4-FFF2-40B4-BE49-F238E27FC236}">
                <a16:creationId xmlns:a16="http://schemas.microsoft.com/office/drawing/2014/main" id="{D4F68F52-36B4-A9DE-9996-05C2D6C34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eddee12cb1_0_163:notes">
            <a:extLst>
              <a:ext uri="{FF2B5EF4-FFF2-40B4-BE49-F238E27FC236}">
                <a16:creationId xmlns:a16="http://schemas.microsoft.com/office/drawing/2014/main" id="{CFB7EC55-9573-B079-31C4-086B8B843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77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3169E19-EAAD-3587-524F-B709FDEB5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ECCB547-C347-CD62-90A7-58B3D6FFA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E828A5A-A779-7176-CD53-A641FFBC7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808F515-D924-DD23-2727-F6D3295AD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576BA14-8116-DBAF-ABB8-F1361A26A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392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C776CA-0915-22FC-5737-8FF81D3C1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DB04976-9CAF-1D66-B51E-38909C61D9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5074C1-65EE-7512-C8ED-A8216448C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D1BCABB-46F8-5954-ED76-1909FF37C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CC12722-3881-E318-2F0E-16B0940BA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360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6429644E-6C40-F905-08C8-DA644879D9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3305719-056E-350B-6CE6-4A2FF19DD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4126D55-E6F2-28A0-EB04-A9099342D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D82571D-3F31-C1F3-7710-5671AC3D0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41CBCB-80DD-829A-5944-1101F2D7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5547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eść">
  <p:cSld name="treść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g2edc36a0716_0_494"/>
          <p:cNvSpPr txBox="1"/>
          <p:nvPr/>
        </p:nvSpPr>
        <p:spPr>
          <a:xfrm>
            <a:off x="9754363" y="6309320"/>
            <a:ext cx="2236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2edc36a0716_0_494"/>
          <p:cNvSpPr txBox="1">
            <a:spLocks noGrp="1"/>
          </p:cNvSpPr>
          <p:nvPr>
            <p:ph type="title"/>
          </p:nvPr>
        </p:nvSpPr>
        <p:spPr>
          <a:xfrm>
            <a:off x="809109" y="1693237"/>
            <a:ext cx="1051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g2edc36a0716_0_494"/>
          <p:cNvSpPr txBox="1">
            <a:spLocks noGrp="1"/>
          </p:cNvSpPr>
          <p:nvPr>
            <p:ph type="body" idx="1"/>
          </p:nvPr>
        </p:nvSpPr>
        <p:spPr>
          <a:xfrm>
            <a:off x="811709" y="2819349"/>
            <a:ext cx="10516400" cy="19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66"/>
              </a:spcBef>
              <a:spcAft>
                <a:spcPts val="0"/>
              </a:spcAft>
              <a:buClr>
                <a:srgbClr val="006050"/>
              </a:buClr>
              <a:buSzPts val="2328"/>
              <a:buFont typeface="Arial"/>
              <a:buNone/>
              <a:defRPr sz="23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105" algn="l" rtl="0">
              <a:spcBef>
                <a:spcPts val="339"/>
              </a:spcBef>
              <a:spcAft>
                <a:spcPts val="0"/>
              </a:spcAft>
              <a:buClr>
                <a:srgbClr val="006050"/>
              </a:buClr>
              <a:buSzPts val="1693"/>
              <a:buFont typeface="Arial"/>
              <a:buChar char="•"/>
              <a:defRPr sz="169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79793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ts val="2381"/>
              <a:buFont typeface="Arial"/>
              <a:buChar char="•"/>
              <a:defRPr sz="238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–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»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9664" algn="l" rtl="0"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064"/>
              <a:buFont typeface="Arial"/>
              <a:buChar char="•"/>
              <a:defRPr sz="20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4" name="Google Shape;14;g2edc36a0716_0_494"/>
          <p:cNvCxnSpPr/>
          <p:nvPr/>
        </p:nvCxnSpPr>
        <p:spPr>
          <a:xfrm>
            <a:off x="681819" y="1222319"/>
            <a:ext cx="1829200" cy="0"/>
          </a:xfrm>
          <a:prstGeom prst="straightConnector1">
            <a:avLst/>
          </a:prstGeom>
          <a:noFill/>
          <a:ln w="25400" cap="flat" cmpd="sng">
            <a:solidFill>
              <a:srgbClr val="006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g2edc36a0716_0_494"/>
          <p:cNvSpPr txBox="1"/>
          <p:nvPr/>
        </p:nvSpPr>
        <p:spPr>
          <a:xfrm>
            <a:off x="274611" y="6346207"/>
            <a:ext cx="21632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7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www.lasy.gov.pl</a:t>
            </a:r>
            <a:endParaRPr sz="127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16;g2edc36a0716_0_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147" y="306119"/>
            <a:ext cx="1904781" cy="762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87390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9">
          <p15:clr>
            <a:srgbClr val="FBAE40"/>
          </p15:clr>
        </p15:guide>
        <p15:guide id="2" pos="287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4943E0-3AF8-A9EF-A0DC-5413FEE96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CD5690-678A-B0E2-111A-2A3E213FF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0286A2D-E593-5B60-F35E-4D69F438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86896BA-A5E1-5E41-FB39-F5ACA425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E877CAB-25EB-FCFA-29D3-124E274F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5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369FF1-7B2E-5F10-1E7D-2CBC0DFB2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6ECCFFC-CA11-D460-808E-69DC2A27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6A73044-E061-6873-4EF1-F87D26515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FBF4A91-DA9D-1D6D-EABA-C73F8E863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539C2E6-80E6-D0EE-7D1C-4E42D8FC8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1868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9370DA-B152-31B7-433D-387AFDE02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51FD15F-222B-060E-DD8B-15B20A291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2A049A8-7BAF-9328-5289-83790D147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6329C58-D2EE-E6D8-629F-D69D8DDF2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80A77DE-829A-8559-B870-9EADC6BB3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B63818C-E2A7-9D04-E8DB-B62788C4A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340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C7270A-B67C-0FD2-BF53-6E69F0741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56F000A-824A-DB25-1115-BCD696640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64D0CE3-87C1-2AAB-3A88-7A93242BF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41414E7-1466-C984-309B-0D96E8181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34F64E-3E1A-E29D-EFEE-D9E0534A37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A20C1D6-CE9C-99A3-148D-A173A0EA6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612A719-E5D0-96E2-CF87-CC406CA9A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A3617CC-F9B4-4273-6DD5-6EB7F50F6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721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80A5C5-FC65-4A22-0F0F-97E4B3F2B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3405645-87DE-06FE-142F-30947C1D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7AF5CED-262C-9D4B-181A-D92A6C77A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D37700F-86E9-D5C8-76CE-CC1491D65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777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50613D7-6923-7246-5530-BABE404D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42CD83-23D2-0EAF-55D3-FE355CC4D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C6AE680-1365-6A95-5C91-FFE2AE015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296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311130-10C4-2F8E-92BB-3433EEBA5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BC7027-AB32-6E63-3D75-AB81087EE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AA1BB26-F543-C47D-CCF2-6F289B009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B797529-E9F3-C47D-5FC4-962018BEC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87E7C9F-D343-4C40-F464-11BC8C3BE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E5AE980-30F7-4308-8184-CD2094DB8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9313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00DAE1-A19E-100B-8373-5DB8FB2D7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CEF00F0-AA4F-4609-9EA5-CE9757AC72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4D699-67A1-B26B-A679-3A7DF7D16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2AD4871-D5A0-C1C5-13C8-F66C1AF1C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1288383-2765-E56C-0FBC-4CEEEA7C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5A310AB-7719-83C2-6DFA-3FD6E08D2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59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D52EBB0-63C0-6645-DBBF-9F46F9C49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65EE2CC-33E0-8AA8-CA1B-73E275433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CE022B5-0E9C-54A1-87DF-9282DA090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9C1FA-886A-47A7-9521-1DC142B810CA}" type="datetimeFigureOut">
              <a:rPr lang="pl-PL" smtClean="0"/>
              <a:t>29.10.2024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6639F8-BB7F-BA29-05AA-A9EEE0955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DBF34FC-3E4B-EA53-BE7C-8D58E6B7BD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8BB8A-C50D-4293-892D-EC481B7287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328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177800" indent="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2800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W gospodarowaniu lasami społecznymi kluczowa powinna być zasada korekty składu gatunkowego drzewostanu w kierunku unaturalnienia oraz hodowla drzewostanów </a:t>
            </a:r>
            <a:b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o naturalnym składzie gatunkowym,  z uwzględnieniem skutków zmian klimatu. Przy dużych aglomeracjach i zwartej zabudowie, ważne jest urozmaicanie składu gatunkowego lasów, stosowanie rębni o długim okresie odnowienia (IVD) oraz unikanie cięć zupełnych.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6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Zaproponowano przyjęcie ogólnego kryterium dla wyznaczania lasów społecznych: przy gęstej zabudowie x% lasu powinno się wyznaczać jako lasy społeczne ze szczególną funkcją zachowania krajobrazu. Oznacza to prowadzenie granic lasów społecznych niekoniecznie w granicach całych oddziałów leśnych, ale zakładając wydzielenie buforów, zachowując krajobraz na styku lasu z zabudową mieszkaniową.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pl-PL" sz="1800" kern="100" dirty="0">
              <a:latin typeface="Aptos"/>
              <a:ea typeface="Aptos" panose="020B0004020202020204" pitchFamily="34" charset="0"/>
              <a:cs typeface="Times New Roman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600" dirty="0"/>
              <a:t>Wnioski i rekomendacje </a:t>
            </a:r>
            <a:br>
              <a:rPr lang="pl-PL" sz="2600" dirty="0"/>
            </a:br>
            <a:r>
              <a:rPr lang="pl-PL" sz="26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6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706747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fontScale="925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pl-PL" sz="1800" kern="100" dirty="0">
              <a:latin typeface="Aptos"/>
              <a:ea typeface="Aptos" panose="020B0004020202020204" pitchFamily="34" charset="0"/>
              <a:cs typeface="Times New Roman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Wyłączenia z gospodarki leśnej nie powinny obejmować lasów o wzmocnionej funkcji społecznej. Są to zbyt dalekie ograniczenia, które będą utrudniać korzystanie z lasów i zwiększać niebezpieczeństwo korzystania z nich przez ludzi. Dla lasów społecznych obowiązującymi zasadami gospodarowania powinny być modyfikacje oraz ograniczenia. Wyłączenia z gospodarowania powinny dotyczyć jedynie terenów rezerwatów. Wyjątek powinny stanowić także lasy o wzmocnionej funkcji edukacyjnej, gdzie obszary wyłączone z gospodarki mogą pełnić rolę elementów edukacji przyrodniczej. 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Dodatkowym utrudnieniem we wprowadzaniu </a:t>
            </a:r>
            <a:r>
              <a:rPr lang="pl-PL" sz="1800" kern="100" dirty="0" err="1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wyłączeń</a:t>
            </a:r>
            <a: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 z gospodarki leśnej </a:t>
            </a:r>
            <a:b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</a:br>
            <a: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w lasach społecznych jest zadbanie o bezpieczeństwo na tych terenach. Obowiązujące przepisy nie precyzują sytuacji jednoznacznie niebezpiecznych. Konieczne jest pilne opracowanie procedur związanych z podejmowaniem działań </a:t>
            </a:r>
            <a:b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</a:br>
            <a:r>
              <a:rPr lang="pl-PL" sz="1800" kern="100" dirty="0">
                <a:latin typeface="Calibri" panose="020F0502020204030204" pitchFamily="34" charset="0"/>
                <a:ea typeface="Aptos" panose="020B0004020202020204" pitchFamily="34" charset="0"/>
                <a:cs typeface="Times New Roman"/>
              </a:rPr>
              <a:t>w sytuacjach niebezpiecznych wymuszających wykonywanie cięć i rębni.</a:t>
            </a: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Wnioski i rekomendacje </a:t>
            </a:r>
            <a:br>
              <a:rPr lang="pl-PL" sz="2800" dirty="0"/>
            </a:br>
            <a:r>
              <a:rPr lang="pl-PL" sz="28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1036030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fontScale="92500" lnSpcReduction="20000"/>
          </a:bodyPr>
          <a:lstStyle/>
          <a:p>
            <a:pPr marL="177800" indent="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2800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Wdrażając zapisy dotyczące ustanawiania lasów o wzmocnionej funkcji społecznej należy zadbać o wprowadzenie mechanizmów, które zapewniłyby środki finansowe na należyte utrzymanie tych terenów leśnych. Podczas spotkań zaproponowano wprowadzenie ulgi podatkowej dla Lasów Państwowych, które zarządzają takimi terenami.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 celu zabezpieczenia oczekiwań społecznych dotyczących rozwoju infrastruktury turystycznej i rekreacyjnej na terenach części lasów o wzmocnionej funkcji społecznej zauważono konieczność prowadzenia rozmów z lokalnymi samorządami, które mogłyby dzierżawić i utrzymywać część terenów lasów społecznych.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Należy stale współpracować z lokalnymi samorządami oraz innymi instytucjami publicznymi w celu uwzględnienia ich planów i założeń dokumentów strategicznych związanych z zagospodarowaniem przestrzennym w gospodarowaniu lasami. Pozwoli to na wytyczanie nowych terenów lasów o wzmocnionej funkcji społecznej oraz zminimalizuje ryzyko występowania konfliktów funkcji i przeznaczenia przestrzeni. </a:t>
            </a: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Wnioski i rekomendacje </a:t>
            </a:r>
            <a:br>
              <a:rPr lang="pl-PL" sz="2800" dirty="0"/>
            </a:br>
            <a:r>
              <a:rPr lang="pl-PL" sz="28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2594365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177800" indent="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2800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 dalszej kolejności prac nad lasami społecznymi należy wypracować zasady dbania o czystość i bezpieczeństwo lasów. Wśród propozycji pojawiły się: tworzenie społecznych straży leśnych współpracujących z leśnikami, kontynuowanie wspólnych patroli straży leśnej i policji, wprowadzenie centralnego telefonu alarmowego do straży leśnej.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 przyszłość powinno się także wypracować odgórne wytyczne dotyczące gospodarowania lasami prywatnymi, aby zwiększać ich dostępność i funkcjonalność dla obywateli, jak w przypadku lasów społecznych.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Przemysł drzewny postuluje wskazanie przez Lasy Państwowe innych terenów leśnych możliwych do prowadzenia przemysłu drzewnego powierzchniowo zbliżonych do tych zabezpieczonych przez lasy społeczne. </a:t>
            </a: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Wnioski i rekomendacje </a:t>
            </a:r>
            <a:br>
              <a:rPr lang="pl-PL" sz="2800" dirty="0"/>
            </a:br>
            <a:r>
              <a:rPr lang="pl-PL" sz="28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357362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fontScale="70000" lnSpcReduction="20000"/>
          </a:bodyPr>
          <a:lstStyle/>
          <a:p>
            <a:pPr marL="177800" indent="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2800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Pan Andrzej Fijołek przedstawił pismo z postulatami mieszkańców dzielnicy Fordon. Pismo podpisali: Stowarzyszenie Miłośników Górek Fordońskich, </a:t>
            </a:r>
            <a:r>
              <a:rPr lang="pl-PL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Fordonrunners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, Fordon na co dzień, MARIAMPOL.PL, Fordoński Ruch Oporu, a także Rady Osiedla Nowy Fordon oraz Rady Osiedla Tatrzańskie. W piśmie zwrócono uwagę na: oznakowanie dróg leśnych, zapotrzebowanie na wiaty i kosze na odpady, inwentaryzację lasów miejskich, stworzenie ścieżek edukacyjnych i ścieżek popularyzujących lecznicze właściwości lasów, wprowadzenie zakazu nieoznakowanych polowań i kłusownictwa, konieczność współpracy ze stroną społeczną w planowaniu cięć, budowa obserwatorium na terenie lasów w Fordonie oraz kontynuowanie działań służących do wytyczenia wielkiej pętli Fordonu, kontynuowanie współpracy nadleśnictw ze strażą i policją. Pismo </a:t>
            </a:r>
            <a:r>
              <a:rPr lang="pl-PL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stanowizałącznik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do raportu.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Pojawiły się jednoznaczne postulaty dotyczące terenu Leśnego Parku Kultury </a:t>
            </a:r>
            <a:b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i Wypoczynku </a:t>
            </a:r>
            <a:r>
              <a:rPr lang="pl-PL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Myślęcinek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w Bydgoszczy, aby wzmocnić funkcję edukacyjną parku poprzez zwiększenie funduszy na działania edukacyjne, a także wyznaczenie terenów ograniczeń i </a:t>
            </a:r>
            <a:r>
              <a:rPr lang="pl-PL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wyłączeń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z gospodarki leśnej. W ten sposób możliwe będzie pokazanie</a:t>
            </a:r>
            <a:b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w praktyce w jaki sposób wyglądają lasy pozbawione ingerencji człowieka.</a:t>
            </a: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Wnioski i rekomendacje </a:t>
            </a:r>
            <a:br>
              <a:rPr lang="pl-PL" sz="2800" dirty="0"/>
            </a:br>
            <a:r>
              <a:rPr lang="pl-PL" sz="28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179179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>
          <a:extLst>
            <a:ext uri="{FF2B5EF4-FFF2-40B4-BE49-F238E27FC236}">
              <a16:creationId xmlns:a16="http://schemas.microsoft.com/office/drawing/2014/main" id="{05CC37B3-F4E8-A2DA-8802-EAE51333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ddee12cb1_0_163">
            <a:extLst>
              <a:ext uri="{FF2B5EF4-FFF2-40B4-BE49-F238E27FC236}">
                <a16:creationId xmlns:a16="http://schemas.microsoft.com/office/drawing/2014/main" id="{D0574239-5816-DD56-6FEC-73EC6A4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88339" y="1515151"/>
            <a:ext cx="7877230" cy="45054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177800" indent="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2800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l-PL" sz="1600" dirty="0">
                <a:latin typeface="Calibri"/>
                <a:cs typeface="Calibri"/>
              </a:rPr>
              <a:t>Zwrócono uwagę na pojawiające się konflikty między dużymi liniowymi inwestycjami, </a:t>
            </a:r>
            <a:br>
              <a:rPr lang="pl-PL" sz="1600" dirty="0">
                <a:latin typeface="Calibri"/>
                <a:cs typeface="Calibri"/>
              </a:rPr>
            </a:br>
            <a:r>
              <a:rPr lang="pl-PL" sz="1600" dirty="0">
                <a:latin typeface="Calibri"/>
                <a:cs typeface="Calibri"/>
              </a:rPr>
              <a:t>a terenami przyszłych lasów społecznych (przykładem może być budowa nowej linii drogi S10). Nie ma w takich sytuacjach jasnych zasad co do podejmowania decyzji i gospodarowania terenami lasów. Ministerstwo powinno zająć stanowisko co do takich spornych terenów, zaproponować zasady rozstrzygania sporów i przyjąć ogólne zasady planowania inwestycji. Pojawił się postulat, aby usankcjonować wagę lasów </a:t>
            </a:r>
            <a:br>
              <a:rPr lang="pl-PL" sz="1600" dirty="0">
                <a:latin typeface="Calibri"/>
                <a:cs typeface="Calibri"/>
              </a:rPr>
            </a:br>
            <a:r>
              <a:rPr lang="pl-PL" sz="1600" dirty="0">
                <a:latin typeface="Calibri"/>
                <a:cs typeface="Calibri"/>
              </a:rPr>
              <a:t>o wzmocnionej funkcji społecznej, aby były one chronione przed inwestycjami infrastrukturalnymi np.: obwodnice, drogi, inne. W ten sposób możliwe będzie podtrzymanie wagi ustaleń prowadzonych w obecnym procesie o lasach społecznych.</a:t>
            </a:r>
          </a:p>
        </p:txBody>
      </p:sp>
      <p:sp>
        <p:nvSpPr>
          <p:cNvPr id="4" name="Google Shape;170;g2eddee12cb1_0_163">
            <a:extLst>
              <a:ext uri="{FF2B5EF4-FFF2-40B4-BE49-F238E27FC236}">
                <a16:creationId xmlns:a16="http://schemas.microsoft.com/office/drawing/2014/main" id="{6B0F4C1C-F046-510F-6CDF-11FEDC84851B}"/>
              </a:ext>
            </a:extLst>
          </p:cNvPr>
          <p:cNvSpPr txBox="1">
            <a:spLocks/>
          </p:cNvSpPr>
          <p:nvPr/>
        </p:nvSpPr>
        <p:spPr>
          <a:xfrm>
            <a:off x="3850990" y="116958"/>
            <a:ext cx="6359810" cy="171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5F51"/>
              </a:buClr>
              <a:buSzPts val="3810"/>
              <a:buFont typeface="Arial"/>
              <a:buNone/>
              <a:defRPr sz="3809" b="0" i="0" u="none" strike="noStrike" cap="none">
                <a:solidFill>
                  <a:srgbClr val="015F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Wnioski i rekomendacje </a:t>
            </a:r>
            <a:br>
              <a:rPr lang="pl-PL" sz="2800" dirty="0"/>
            </a:br>
            <a:r>
              <a:rPr lang="pl-PL" sz="2800" dirty="0"/>
              <a:t>dotyczące gospodarowania lasami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4400"/>
              <a:buFont typeface="Play"/>
              <a:buNone/>
            </a:pPr>
            <a:r>
              <a:rPr lang="pl-PL" sz="2800" dirty="0"/>
              <a:t>o wzmocnionej funkcji społecznej </a:t>
            </a:r>
          </a:p>
        </p:txBody>
      </p:sp>
    </p:spTree>
    <p:extLst>
      <p:ext uri="{BB962C8B-B14F-4D97-AF65-F5344CB8AC3E}">
        <p14:creationId xmlns:p14="http://schemas.microsoft.com/office/powerpoint/2010/main" val="15705585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815</Words>
  <Application>Microsoft Office PowerPoint</Application>
  <PresentationFormat>Panoramiczny</PresentationFormat>
  <Paragraphs>31</Paragraphs>
  <Slides>6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Play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1271 RDLP Toruń Anna Stępień2</dc:creator>
  <cp:lastModifiedBy>1271 RDLP Toruń Anna Stępień2</cp:lastModifiedBy>
  <cp:revision>2</cp:revision>
  <dcterms:created xsi:type="dcterms:W3CDTF">2024-10-29T12:24:48Z</dcterms:created>
  <dcterms:modified xsi:type="dcterms:W3CDTF">2024-10-29T12:25:42Z</dcterms:modified>
</cp:coreProperties>
</file>